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nva Sans" panose="020B0604020202020204" charset="0"/>
      <p:regular r:id="rId18"/>
    </p:embeddedFont>
    <p:embeddedFont>
      <p:font typeface="Poppins Bold" panose="020B0604020202020204" charset="0"/>
      <p:regular r:id="rId19"/>
    </p:embeddedFont>
    <p:embeddedFont>
      <p:font typeface="Poppins Semi-Bold" panose="020B0604020202020204" charset="0"/>
      <p:regular r:id="rId20"/>
    </p:embeddedFont>
    <p:embeddedFont>
      <p:font typeface="Poppins Ultra-Bold" panose="020B0604020202020204" charset="0"/>
      <p:regular r:id="rId21"/>
    </p:embeddedFont>
    <p:embeddedFont>
      <p:font typeface="Raleway" pitchFamily="2" charset="0"/>
      <p:regular r:id="rId22"/>
      <p:bold r:id="rId23"/>
      <p:italic r:id="rId24"/>
      <p:boldItalic r:id="rId25"/>
    </p:embeddedFont>
    <p:embeddedFont>
      <p:font typeface="Raleway Bold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0" d="100"/>
          <a:sy n="50" d="100"/>
        </p:scale>
        <p:origin x="629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iyankan Vettivel" userId="ac83d84a-e131-4021-ab6c-7bdb3da74d3e" providerId="ADAL" clId="{7C5A57B3-AC9A-45FD-BD85-AFADA7BF2FAF}"/>
    <pc:docChg chg="custSel modSld">
      <pc:chgData name="Priyankan Vettivel" userId="ac83d84a-e131-4021-ab6c-7bdb3da74d3e" providerId="ADAL" clId="{7C5A57B3-AC9A-45FD-BD85-AFADA7BF2FAF}" dt="2023-12-06T14:43:48.388" v="28" actId="1038"/>
      <pc:docMkLst>
        <pc:docMk/>
      </pc:docMkLst>
      <pc:sldChg chg="addSp delSp modSp mod">
        <pc:chgData name="Priyankan Vettivel" userId="ac83d84a-e131-4021-ab6c-7bdb3da74d3e" providerId="ADAL" clId="{7C5A57B3-AC9A-45FD-BD85-AFADA7BF2FAF}" dt="2023-12-06T14:43:48.388" v="28" actId="1038"/>
        <pc:sldMkLst>
          <pc:docMk/>
          <pc:sldMk cId="0" sldId="261"/>
        </pc:sldMkLst>
        <pc:spChg chg="del">
          <ac:chgData name="Priyankan Vettivel" userId="ac83d84a-e131-4021-ab6c-7bdb3da74d3e" providerId="ADAL" clId="{7C5A57B3-AC9A-45FD-BD85-AFADA7BF2FAF}" dt="2023-12-06T14:43:03.400" v="0" actId="478"/>
          <ac:spMkLst>
            <pc:docMk/>
            <pc:sldMk cId="0" sldId="261"/>
            <ac:spMk id="7" creationId="{00000000-0000-0000-0000-000000000000}"/>
          </ac:spMkLst>
        </pc:spChg>
        <pc:grpChg chg="del">
          <ac:chgData name="Priyankan Vettivel" userId="ac83d84a-e131-4021-ab6c-7bdb3da74d3e" providerId="ADAL" clId="{7C5A57B3-AC9A-45FD-BD85-AFADA7BF2FAF}" dt="2023-12-06T14:43:05.598" v="1" actId="478"/>
          <ac:grpSpMkLst>
            <pc:docMk/>
            <pc:sldMk cId="0" sldId="261"/>
            <ac:grpSpMk id="13" creationId="{00000000-0000-0000-0000-000000000000}"/>
          </ac:grpSpMkLst>
        </pc:grpChg>
        <pc:picChg chg="add mod">
          <ac:chgData name="Priyankan Vettivel" userId="ac83d84a-e131-4021-ab6c-7bdb3da74d3e" providerId="ADAL" clId="{7C5A57B3-AC9A-45FD-BD85-AFADA7BF2FAF}" dt="2023-12-06T14:43:48.388" v="28" actId="1038"/>
          <ac:picMkLst>
            <pc:docMk/>
            <pc:sldMk cId="0" sldId="261"/>
            <ac:picMk id="18" creationId="{FAB4D064-F2F8-A8DC-EE8A-6335130B4789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06-Dec-23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06-Dec-23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06-Dec-23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06-Dec-23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06-Dec-23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06-Dec-23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06-Dec-23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06-Dec-23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06-Dec-23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06-Dec-23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06-Dec-23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06-Dec-23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</a:blip>
            <a:stretch>
              <a:fillRect t="-9222" b="-922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3579499"/>
            <a:ext cx="10481797" cy="2899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340"/>
              </a:lnSpc>
            </a:pPr>
            <a:r>
              <a:rPr lang="en-US" sz="8100">
                <a:solidFill>
                  <a:srgbClr val="000000"/>
                </a:solidFill>
                <a:latin typeface="Poppins Ultra-Bold"/>
              </a:rPr>
              <a:t>Guitar Headphone </a:t>
            </a:r>
          </a:p>
          <a:p>
            <a:pPr>
              <a:lnSpc>
                <a:spcPts val="11340"/>
              </a:lnSpc>
            </a:pPr>
            <a:r>
              <a:rPr lang="en-US" sz="8100">
                <a:solidFill>
                  <a:srgbClr val="000000"/>
                </a:solidFill>
                <a:latin typeface="Poppins Ultra-Bold"/>
              </a:rPr>
              <a:t>Amplifier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8613775"/>
            <a:ext cx="4917520" cy="717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Poppins Semi-Bold"/>
              </a:rPr>
              <a:t>Waveform Wizards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885825"/>
            <a:ext cx="8052554" cy="934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Poppins Semi-Bold"/>
              </a:rPr>
              <a:t>EN2091 -  Analog Project</a:t>
            </a:r>
          </a:p>
        </p:txBody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1316916" y="0"/>
            <a:ext cx="10287041" cy="10287000"/>
            <a:chOff x="0" y="0"/>
            <a:chExt cx="6350025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3"/>
              <a:stretch>
                <a:fillRect l="-31913" r="-1817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49367" y="0"/>
            <a:ext cx="6838633" cy="10287000"/>
            <a:chOff x="0" y="0"/>
            <a:chExt cx="1801121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01121" cy="2709333"/>
            </a:xfrm>
            <a:custGeom>
              <a:avLst/>
              <a:gdLst/>
              <a:ahLst/>
              <a:cxnLst/>
              <a:rect l="l" t="t" r="r" b="b"/>
              <a:pathLst>
                <a:path w="1801121" h="2709333">
                  <a:moveTo>
                    <a:pt x="0" y="0"/>
                  </a:moveTo>
                  <a:lnTo>
                    <a:pt x="1801121" y="0"/>
                  </a:lnTo>
                  <a:lnTo>
                    <a:pt x="180112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801121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1449367" y="0"/>
            <a:ext cx="10287041" cy="10287000"/>
            <a:chOff x="0" y="0"/>
            <a:chExt cx="6350025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>
                <a:alphaModFix amt="30000"/>
              </a:blip>
              <a:stretch>
                <a:fillRect l="-31913" r="-1817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/>
          <p:cNvSpPr/>
          <p:nvPr/>
        </p:nvSpPr>
        <p:spPr>
          <a:xfrm>
            <a:off x="1873702" y="3521013"/>
            <a:ext cx="6453157" cy="5365812"/>
          </a:xfrm>
          <a:custGeom>
            <a:avLst/>
            <a:gdLst/>
            <a:ahLst/>
            <a:cxnLst/>
            <a:rect l="l" t="t" r="r" b="b"/>
            <a:pathLst>
              <a:path w="6453157" h="5365812">
                <a:moveTo>
                  <a:pt x="0" y="0"/>
                </a:moveTo>
                <a:lnTo>
                  <a:pt x="6453157" y="0"/>
                </a:lnTo>
                <a:lnTo>
                  <a:pt x="6453157" y="5365812"/>
                </a:lnTo>
                <a:lnTo>
                  <a:pt x="0" y="53658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60000">
            <a:off x="9176508" y="3740257"/>
            <a:ext cx="8039103" cy="5076803"/>
          </a:xfrm>
          <a:custGeom>
            <a:avLst/>
            <a:gdLst/>
            <a:ahLst/>
            <a:cxnLst/>
            <a:rect l="l" t="t" r="r" b="b"/>
            <a:pathLst>
              <a:path w="8039103" h="5076803">
                <a:moveTo>
                  <a:pt x="0" y="0"/>
                </a:moveTo>
                <a:lnTo>
                  <a:pt x="8039103" y="0"/>
                </a:lnTo>
                <a:lnTo>
                  <a:pt x="8039103" y="5076804"/>
                </a:lnTo>
                <a:lnTo>
                  <a:pt x="0" y="50768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1028700" y="885825"/>
            <a:ext cx="9382806" cy="90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Poppins Bold"/>
              </a:rPr>
              <a:t>PCB Design (Final)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2092263"/>
            <a:ext cx="8941300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"/>
              </a:rPr>
              <a:t>Two-layer PCB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"/>
              </a:rPr>
              <a:t>Through-hole components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164062" y="9191625"/>
            <a:ext cx="1959877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Raleway Bold"/>
              </a:rPr>
              <a:t>3D Model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49367" y="0"/>
            <a:ext cx="6838633" cy="10287000"/>
            <a:chOff x="0" y="0"/>
            <a:chExt cx="1801121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01121" cy="2709333"/>
            </a:xfrm>
            <a:custGeom>
              <a:avLst/>
              <a:gdLst/>
              <a:ahLst/>
              <a:cxnLst/>
              <a:rect l="l" t="t" r="r" b="b"/>
              <a:pathLst>
                <a:path w="1801121" h="2709333">
                  <a:moveTo>
                    <a:pt x="0" y="0"/>
                  </a:moveTo>
                  <a:lnTo>
                    <a:pt x="1801121" y="0"/>
                  </a:lnTo>
                  <a:lnTo>
                    <a:pt x="180112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801121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1449367" y="0"/>
            <a:ext cx="10287041" cy="10287000"/>
            <a:chOff x="0" y="0"/>
            <a:chExt cx="6350025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>
                <a:alphaModFix amt="30000"/>
              </a:blip>
              <a:stretch>
                <a:fillRect l="-31913" r="-1817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/>
          <p:cNvSpPr/>
          <p:nvPr/>
        </p:nvSpPr>
        <p:spPr>
          <a:xfrm>
            <a:off x="1454789" y="2424565"/>
            <a:ext cx="6475279" cy="5306759"/>
          </a:xfrm>
          <a:custGeom>
            <a:avLst/>
            <a:gdLst/>
            <a:ahLst/>
            <a:cxnLst/>
            <a:rect l="l" t="t" r="r" b="b"/>
            <a:pathLst>
              <a:path w="6475279" h="5306759">
                <a:moveTo>
                  <a:pt x="0" y="0"/>
                </a:moveTo>
                <a:lnTo>
                  <a:pt x="6475278" y="0"/>
                </a:lnTo>
                <a:lnTo>
                  <a:pt x="6475278" y="5306759"/>
                </a:lnTo>
                <a:lnTo>
                  <a:pt x="0" y="53067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0808364" y="408987"/>
            <a:ext cx="5784524" cy="4293377"/>
          </a:xfrm>
          <a:custGeom>
            <a:avLst/>
            <a:gdLst/>
            <a:ahLst/>
            <a:cxnLst/>
            <a:rect l="l" t="t" r="r" b="b"/>
            <a:pathLst>
              <a:path w="5784524" h="4293377">
                <a:moveTo>
                  <a:pt x="0" y="0"/>
                </a:moveTo>
                <a:lnTo>
                  <a:pt x="5784524" y="0"/>
                </a:lnTo>
                <a:lnTo>
                  <a:pt x="5784524" y="4293377"/>
                </a:lnTo>
                <a:lnTo>
                  <a:pt x="0" y="429337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8557105" y="4969471"/>
            <a:ext cx="5784524" cy="4474945"/>
          </a:xfrm>
          <a:custGeom>
            <a:avLst/>
            <a:gdLst/>
            <a:ahLst/>
            <a:cxnLst/>
            <a:rect l="l" t="t" r="r" b="b"/>
            <a:pathLst>
              <a:path w="5784524" h="4474945">
                <a:moveTo>
                  <a:pt x="0" y="0"/>
                </a:moveTo>
                <a:lnTo>
                  <a:pt x="5784524" y="0"/>
                </a:lnTo>
                <a:lnTo>
                  <a:pt x="5784524" y="4474945"/>
                </a:lnTo>
                <a:lnTo>
                  <a:pt x="0" y="44749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1028700" y="885825"/>
            <a:ext cx="9382806" cy="90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Poppins Bold"/>
              </a:rPr>
              <a:t>Enclosure Design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409310" y="8075679"/>
            <a:ext cx="1959877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Raleway Bold"/>
              </a:rPr>
              <a:t>Box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489491" y="9644847"/>
            <a:ext cx="1959877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Raleway Bold"/>
              </a:rPr>
              <a:t>lid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49367" y="0"/>
            <a:ext cx="6838633" cy="10287000"/>
            <a:chOff x="0" y="0"/>
            <a:chExt cx="1801121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01121" cy="2709333"/>
            </a:xfrm>
            <a:custGeom>
              <a:avLst/>
              <a:gdLst/>
              <a:ahLst/>
              <a:cxnLst/>
              <a:rect l="l" t="t" r="r" b="b"/>
              <a:pathLst>
                <a:path w="1801121" h="2709333">
                  <a:moveTo>
                    <a:pt x="0" y="0"/>
                  </a:moveTo>
                  <a:lnTo>
                    <a:pt x="1801121" y="0"/>
                  </a:lnTo>
                  <a:lnTo>
                    <a:pt x="180112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801121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1449367" y="0"/>
            <a:ext cx="10287041" cy="10287000"/>
            <a:chOff x="0" y="0"/>
            <a:chExt cx="6350025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>
                <a:alphaModFix amt="30000"/>
              </a:blip>
              <a:stretch>
                <a:fillRect l="-31913" r="-1817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3973195"/>
            <a:ext cx="9382806" cy="2169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539"/>
              </a:lnSpc>
            </a:pPr>
            <a:r>
              <a:rPr lang="en-US" sz="6099">
                <a:solidFill>
                  <a:srgbClr val="000000"/>
                </a:solidFill>
                <a:latin typeface="Poppins Bold"/>
              </a:rPr>
              <a:t>LET’S MOVE ON TO THE DEMOSTRATION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85825"/>
            <a:ext cx="11104679" cy="1787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Poppins Ultra-Bold"/>
              </a:rPr>
              <a:t>What is a guitar headphone amplifier?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1449367" y="0"/>
            <a:ext cx="6838633" cy="10287000"/>
            <a:chOff x="0" y="0"/>
            <a:chExt cx="1801121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01121" cy="2709333"/>
            </a:xfrm>
            <a:custGeom>
              <a:avLst/>
              <a:gdLst/>
              <a:ahLst/>
              <a:cxnLst/>
              <a:rect l="l" t="t" r="r" b="b"/>
              <a:pathLst>
                <a:path w="1801121" h="2709333">
                  <a:moveTo>
                    <a:pt x="0" y="0"/>
                  </a:moveTo>
                  <a:lnTo>
                    <a:pt x="1801121" y="0"/>
                  </a:lnTo>
                  <a:lnTo>
                    <a:pt x="180112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801121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1316916" y="0"/>
            <a:ext cx="10287041" cy="10287000"/>
            <a:chOff x="0" y="0"/>
            <a:chExt cx="6350025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/>
              <a:stretch>
                <a:fillRect l="-31913" r="-1817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3885542"/>
            <a:ext cx="8941300" cy="3092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Raleway"/>
              </a:rPr>
              <a:t>Usually, the electric guitar doesn’t include a headphone amplifier. We cannot hear the original sound of the guitar. However, this guitar headphone amplifier is an alternative solution for this.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85825"/>
            <a:ext cx="9382806" cy="90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Poppins Ultra-Bold"/>
              </a:rPr>
              <a:t>Operation of the circuit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1449367" y="0"/>
            <a:ext cx="6838633" cy="10287000"/>
            <a:chOff x="0" y="0"/>
            <a:chExt cx="1801121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01121" cy="2709333"/>
            </a:xfrm>
            <a:custGeom>
              <a:avLst/>
              <a:gdLst/>
              <a:ahLst/>
              <a:cxnLst/>
              <a:rect l="l" t="t" r="r" b="b"/>
              <a:pathLst>
                <a:path w="1801121" h="2709333">
                  <a:moveTo>
                    <a:pt x="0" y="0"/>
                  </a:moveTo>
                  <a:lnTo>
                    <a:pt x="1801121" y="0"/>
                  </a:lnTo>
                  <a:lnTo>
                    <a:pt x="180112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801121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1316916" y="0"/>
            <a:ext cx="10287041" cy="10287000"/>
            <a:chOff x="0" y="0"/>
            <a:chExt cx="6350025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/>
              <a:stretch>
                <a:fillRect l="-31913" r="-1817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2655887"/>
            <a:ext cx="8941300" cy="212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"/>
              </a:rPr>
              <a:t>The electric guitar has the output of a small electrical signal. typically it is around 600 mV.(peak to peak value) There is no power to drive the headphones.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5076825"/>
            <a:ext cx="8941300" cy="212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"/>
              </a:rPr>
              <a:t>This amplifier will amplify the output of this small electrical signal and output is given to a headphone output. The gain also can be adjustable.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7656831"/>
            <a:ext cx="8941300" cy="159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"/>
              </a:rPr>
              <a:t>Power rating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Raleway"/>
              </a:rPr>
              <a:t>             - Average - 9 mW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Raleway"/>
              </a:rPr>
              <a:t>             - Maximum - 36 mW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85825"/>
            <a:ext cx="9382806" cy="90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Poppins Ultra-Bold"/>
              </a:rPr>
              <a:t>Main Components 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1449367" y="0"/>
            <a:ext cx="6838633" cy="10287000"/>
            <a:chOff x="0" y="0"/>
            <a:chExt cx="1801121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01121" cy="2709333"/>
            </a:xfrm>
            <a:custGeom>
              <a:avLst/>
              <a:gdLst/>
              <a:ahLst/>
              <a:cxnLst/>
              <a:rect l="l" t="t" r="r" b="b"/>
              <a:pathLst>
                <a:path w="1801121" h="2709333">
                  <a:moveTo>
                    <a:pt x="0" y="0"/>
                  </a:moveTo>
                  <a:lnTo>
                    <a:pt x="1801121" y="0"/>
                  </a:lnTo>
                  <a:lnTo>
                    <a:pt x="180112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801121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1449367" y="0"/>
            <a:ext cx="10287041" cy="10287000"/>
            <a:chOff x="0" y="0"/>
            <a:chExt cx="6350025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>
                <a:alphaModFix amt="30000"/>
              </a:blip>
              <a:stretch>
                <a:fillRect l="-31913" r="-1817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2625663"/>
            <a:ext cx="8941300" cy="2657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"/>
              </a:rPr>
              <a:t>Here we are using the OPA134PA the OPAMP as the main component of the circuit. Other than that we use the following components.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Raleway"/>
            </a:endParaRPr>
          </a:p>
          <a:p>
            <a:pPr>
              <a:lnSpc>
                <a:spcPts val="4200"/>
              </a:lnSpc>
            </a:pPr>
            <a:endParaRPr lang="en-US" sz="3000">
              <a:solidFill>
                <a:srgbClr val="000000"/>
              </a:solidFill>
              <a:latin typeface="Raleway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026695" y="4855267"/>
            <a:ext cx="7386815" cy="3190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"/>
              </a:rPr>
              <a:t>Resistors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"/>
              </a:rPr>
              <a:t>Polarized capacitors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"/>
              </a:rPr>
              <a:t>BC547(npn) &amp; BC557(pnp) transistors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"/>
              </a:rPr>
              <a:t>Potentiometer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"/>
              </a:rPr>
              <a:t>9V battery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"/>
              </a:rPr>
              <a:t>6.35mm and 3.5,mm audio jack bases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85825"/>
            <a:ext cx="9382806" cy="90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Poppins Bold"/>
              </a:rPr>
              <a:t>Components selection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1449367" y="0"/>
            <a:ext cx="6838633" cy="10287000"/>
            <a:chOff x="0" y="0"/>
            <a:chExt cx="1801121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01121" cy="2709333"/>
            </a:xfrm>
            <a:custGeom>
              <a:avLst/>
              <a:gdLst/>
              <a:ahLst/>
              <a:cxnLst/>
              <a:rect l="l" t="t" r="r" b="b"/>
              <a:pathLst>
                <a:path w="1801121" h="2709333">
                  <a:moveTo>
                    <a:pt x="0" y="0"/>
                  </a:moveTo>
                  <a:lnTo>
                    <a:pt x="1801121" y="0"/>
                  </a:lnTo>
                  <a:lnTo>
                    <a:pt x="180112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801121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1449367" y="0"/>
            <a:ext cx="10287041" cy="10287000"/>
            <a:chOff x="0" y="0"/>
            <a:chExt cx="6350025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>
                <a:alphaModFix amt="30000"/>
              </a:blip>
              <a:stretch>
                <a:fillRect l="-31913" r="-1817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2199574"/>
            <a:ext cx="8941300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Raleway"/>
              </a:rPr>
              <a:t>Specifications of OPA134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3133024"/>
            <a:ext cx="8941300" cy="3190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"/>
              </a:rPr>
              <a:t>Operating voltage - 5V to 36V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"/>
              </a:rPr>
              <a:t>Gain Bandwidth Product - 8 MHz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"/>
              </a:rPr>
              <a:t>Slew rate - 20 V/us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"/>
              </a:rPr>
              <a:t>Input bias current - 100 pA (+ or -)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"/>
              </a:rPr>
              <a:t>Noise Voltage - 1.2 Vrms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"/>
              </a:rPr>
              <a:t>Noise Density - 8 nV/(Hz)^(1/2)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49367" y="0"/>
            <a:ext cx="6838633" cy="10287000"/>
            <a:chOff x="0" y="0"/>
            <a:chExt cx="1801121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01121" cy="2709333"/>
            </a:xfrm>
            <a:custGeom>
              <a:avLst/>
              <a:gdLst/>
              <a:ahLst/>
              <a:cxnLst/>
              <a:rect l="l" t="t" r="r" b="b"/>
              <a:pathLst>
                <a:path w="1801121" h="2709333">
                  <a:moveTo>
                    <a:pt x="0" y="0"/>
                  </a:moveTo>
                  <a:lnTo>
                    <a:pt x="1801121" y="0"/>
                  </a:lnTo>
                  <a:lnTo>
                    <a:pt x="180112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801121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1449367" y="0"/>
            <a:ext cx="10287041" cy="10287000"/>
            <a:chOff x="0" y="0"/>
            <a:chExt cx="6350025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>
                <a:alphaModFix amt="30000"/>
              </a:blip>
              <a:stretch>
                <a:fillRect l="-31913" r="-1817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Freeform 8"/>
          <p:cNvSpPr/>
          <p:nvPr/>
        </p:nvSpPr>
        <p:spPr>
          <a:xfrm>
            <a:off x="1497819" y="6288411"/>
            <a:ext cx="5130447" cy="3832842"/>
          </a:xfrm>
          <a:custGeom>
            <a:avLst/>
            <a:gdLst/>
            <a:ahLst/>
            <a:cxnLst/>
            <a:rect l="l" t="t" r="r" b="b"/>
            <a:pathLst>
              <a:path w="5130447" h="3832842">
                <a:moveTo>
                  <a:pt x="0" y="0"/>
                </a:moveTo>
                <a:lnTo>
                  <a:pt x="5130448" y="0"/>
                </a:lnTo>
                <a:lnTo>
                  <a:pt x="5130448" y="3832842"/>
                </a:lnTo>
                <a:lnTo>
                  <a:pt x="0" y="38328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7314" b="-731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8075463" y="7004871"/>
            <a:ext cx="1866923" cy="290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46"/>
              </a:lnSpc>
              <a:spcBef>
                <a:spcPct val="0"/>
              </a:spcBef>
            </a:pPr>
            <a:r>
              <a:rPr lang="en-US" sz="1747">
                <a:solidFill>
                  <a:srgbClr val="000000"/>
                </a:solidFill>
                <a:latin typeface="Canva Sans"/>
              </a:rPr>
              <a:t>signal output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335329" y="8166732"/>
            <a:ext cx="1347192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Canva Sans"/>
              </a:rPr>
              <a:t>signal input</a:t>
            </a:r>
          </a:p>
        </p:txBody>
      </p:sp>
      <p:sp>
        <p:nvSpPr>
          <p:cNvPr id="11" name="AutoShape 11"/>
          <p:cNvSpPr/>
          <p:nvPr/>
        </p:nvSpPr>
        <p:spPr>
          <a:xfrm flipH="1">
            <a:off x="6235238" y="7164579"/>
            <a:ext cx="1840225" cy="131133"/>
          </a:xfrm>
          <a:prstGeom prst="line">
            <a:avLst/>
          </a:prstGeom>
          <a:ln w="38100" cap="flat">
            <a:solidFill>
              <a:srgbClr val="7ED957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US"/>
          </a:p>
        </p:txBody>
      </p:sp>
      <p:sp>
        <p:nvSpPr>
          <p:cNvPr id="12" name="AutoShape 12"/>
          <p:cNvSpPr/>
          <p:nvPr/>
        </p:nvSpPr>
        <p:spPr>
          <a:xfrm flipH="1" flipV="1">
            <a:off x="6233884" y="7976137"/>
            <a:ext cx="2101445" cy="371253"/>
          </a:xfrm>
          <a:prstGeom prst="line">
            <a:avLst/>
          </a:prstGeom>
          <a:ln w="38100" cap="flat">
            <a:solidFill>
              <a:srgbClr val="FF3131"/>
            </a:solidFill>
            <a:prstDash val="solid"/>
            <a:headEnd type="none" w="sm" len="sm"/>
            <a:tailEnd type="triangle" w="lg" len="me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>
            <a:off x="1028700" y="885825"/>
            <a:ext cx="9382806" cy="90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Poppins Bold"/>
              </a:rPr>
              <a:t>Simulation of the circuit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AB4D064-F2F8-A8DC-EE8A-6335130B47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8994" y="1919509"/>
            <a:ext cx="9382806" cy="404765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49367" y="0"/>
            <a:ext cx="6838633" cy="10287000"/>
            <a:chOff x="0" y="0"/>
            <a:chExt cx="1801121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01121" cy="2709333"/>
            </a:xfrm>
            <a:custGeom>
              <a:avLst/>
              <a:gdLst/>
              <a:ahLst/>
              <a:cxnLst/>
              <a:rect l="l" t="t" r="r" b="b"/>
              <a:pathLst>
                <a:path w="1801121" h="2709333">
                  <a:moveTo>
                    <a:pt x="0" y="0"/>
                  </a:moveTo>
                  <a:lnTo>
                    <a:pt x="1801121" y="0"/>
                  </a:lnTo>
                  <a:lnTo>
                    <a:pt x="180112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801121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1449367" y="0"/>
            <a:ext cx="10287041" cy="10287000"/>
            <a:chOff x="0" y="0"/>
            <a:chExt cx="6350025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>
                <a:alphaModFix amt="30000"/>
              </a:blip>
              <a:stretch>
                <a:fillRect l="-31913" r="-1817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/>
          <p:cNvSpPr/>
          <p:nvPr/>
        </p:nvSpPr>
        <p:spPr>
          <a:xfrm>
            <a:off x="241394" y="2257626"/>
            <a:ext cx="10957418" cy="7807160"/>
          </a:xfrm>
          <a:custGeom>
            <a:avLst/>
            <a:gdLst/>
            <a:ahLst/>
            <a:cxnLst/>
            <a:rect l="l" t="t" r="r" b="b"/>
            <a:pathLst>
              <a:path w="10957418" h="7807160">
                <a:moveTo>
                  <a:pt x="0" y="0"/>
                </a:moveTo>
                <a:lnTo>
                  <a:pt x="10957418" y="0"/>
                </a:lnTo>
                <a:lnTo>
                  <a:pt x="10957418" y="7807160"/>
                </a:lnTo>
                <a:lnTo>
                  <a:pt x="0" y="78071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028700" y="885825"/>
            <a:ext cx="9382806" cy="90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Poppins Bold"/>
              </a:rPr>
              <a:t>Frequency response curve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49367" y="0"/>
            <a:ext cx="6838633" cy="10287000"/>
            <a:chOff x="0" y="0"/>
            <a:chExt cx="1801121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01121" cy="2709333"/>
            </a:xfrm>
            <a:custGeom>
              <a:avLst/>
              <a:gdLst/>
              <a:ahLst/>
              <a:cxnLst/>
              <a:rect l="l" t="t" r="r" b="b"/>
              <a:pathLst>
                <a:path w="1801121" h="2709333">
                  <a:moveTo>
                    <a:pt x="0" y="0"/>
                  </a:moveTo>
                  <a:lnTo>
                    <a:pt x="1801121" y="0"/>
                  </a:lnTo>
                  <a:lnTo>
                    <a:pt x="180112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801121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1449367" y="0"/>
            <a:ext cx="10287041" cy="10287000"/>
            <a:chOff x="0" y="0"/>
            <a:chExt cx="6350025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>
                <a:alphaModFix amt="30000"/>
              </a:blip>
              <a:stretch>
                <a:fillRect l="-31913" r="-1817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/>
          <p:cNvSpPr/>
          <p:nvPr/>
        </p:nvSpPr>
        <p:spPr>
          <a:xfrm>
            <a:off x="2644334" y="2184379"/>
            <a:ext cx="13826814" cy="7423369"/>
          </a:xfrm>
          <a:custGeom>
            <a:avLst/>
            <a:gdLst/>
            <a:ahLst/>
            <a:cxnLst/>
            <a:rect l="l" t="t" r="r" b="b"/>
            <a:pathLst>
              <a:path w="13826814" h="7423369">
                <a:moveTo>
                  <a:pt x="0" y="0"/>
                </a:moveTo>
                <a:lnTo>
                  <a:pt x="13826814" y="0"/>
                </a:lnTo>
                <a:lnTo>
                  <a:pt x="13826814" y="7423369"/>
                </a:lnTo>
                <a:lnTo>
                  <a:pt x="0" y="74233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028700" y="885825"/>
            <a:ext cx="9382806" cy="90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Poppins Bold"/>
              </a:rPr>
              <a:t>PCB Schematic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49367" y="0"/>
            <a:ext cx="6838633" cy="10287000"/>
            <a:chOff x="0" y="0"/>
            <a:chExt cx="1801121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01121" cy="2709333"/>
            </a:xfrm>
            <a:custGeom>
              <a:avLst/>
              <a:gdLst/>
              <a:ahLst/>
              <a:cxnLst/>
              <a:rect l="l" t="t" r="r" b="b"/>
              <a:pathLst>
                <a:path w="1801121" h="2709333">
                  <a:moveTo>
                    <a:pt x="0" y="0"/>
                  </a:moveTo>
                  <a:lnTo>
                    <a:pt x="1801121" y="0"/>
                  </a:lnTo>
                  <a:lnTo>
                    <a:pt x="180112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801121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1449367" y="0"/>
            <a:ext cx="10287041" cy="10287000"/>
            <a:chOff x="0" y="0"/>
            <a:chExt cx="6350025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>
                <a:alphaModFix amt="30000"/>
              </a:blip>
              <a:stretch>
                <a:fillRect l="-31913" r="-1817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/>
          <p:cNvSpPr/>
          <p:nvPr/>
        </p:nvSpPr>
        <p:spPr>
          <a:xfrm>
            <a:off x="1283059" y="4101859"/>
            <a:ext cx="7541501" cy="4662019"/>
          </a:xfrm>
          <a:custGeom>
            <a:avLst/>
            <a:gdLst/>
            <a:ahLst/>
            <a:cxnLst/>
            <a:rect l="l" t="t" r="r" b="b"/>
            <a:pathLst>
              <a:path w="7541501" h="4662019">
                <a:moveTo>
                  <a:pt x="0" y="0"/>
                </a:moveTo>
                <a:lnTo>
                  <a:pt x="7541501" y="0"/>
                </a:lnTo>
                <a:lnTo>
                  <a:pt x="7541501" y="4662019"/>
                </a:lnTo>
                <a:lnTo>
                  <a:pt x="0" y="46620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0112875" y="4153689"/>
            <a:ext cx="6971360" cy="4610188"/>
          </a:xfrm>
          <a:custGeom>
            <a:avLst/>
            <a:gdLst/>
            <a:ahLst/>
            <a:cxnLst/>
            <a:rect l="l" t="t" r="r" b="b"/>
            <a:pathLst>
              <a:path w="6971360" h="4610188">
                <a:moveTo>
                  <a:pt x="0" y="0"/>
                </a:moveTo>
                <a:lnTo>
                  <a:pt x="6971360" y="0"/>
                </a:lnTo>
                <a:lnTo>
                  <a:pt x="6971360" y="4610189"/>
                </a:lnTo>
                <a:lnTo>
                  <a:pt x="0" y="46101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1028700" y="885825"/>
            <a:ext cx="9382806" cy="90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Poppins Bold"/>
              </a:rPr>
              <a:t>PCB Design (Final)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2092263"/>
            <a:ext cx="8941300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"/>
              </a:rPr>
              <a:t>Two-layer PCB</a:t>
            </a: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aleway"/>
              </a:rPr>
              <a:t>Through-hole components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073871" y="9243725"/>
            <a:ext cx="1959877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Raleway Bold"/>
              </a:rPr>
              <a:t>Top Layer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183154" y="9234200"/>
            <a:ext cx="3140093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aleway Bold"/>
              </a:rPr>
              <a:t>Bottom Layer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274</Words>
  <Application>Microsoft Office PowerPoint</Application>
  <PresentationFormat>Custom</PresentationFormat>
  <Paragraphs>46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Calibri</vt:lpstr>
      <vt:lpstr>Arial</vt:lpstr>
      <vt:lpstr>Raleway</vt:lpstr>
      <vt:lpstr>Poppins Semi-Bold</vt:lpstr>
      <vt:lpstr>Raleway Bold</vt:lpstr>
      <vt:lpstr>Canva Sans</vt:lpstr>
      <vt:lpstr>Poppins Bold</vt:lpstr>
      <vt:lpstr>Poppins Ultra-Bold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Guitar Headphone Amplifier</dc:title>
  <cp:lastModifiedBy>Priyankan Vettivel</cp:lastModifiedBy>
  <cp:revision>1</cp:revision>
  <dcterms:created xsi:type="dcterms:W3CDTF">2006-08-16T00:00:00Z</dcterms:created>
  <dcterms:modified xsi:type="dcterms:W3CDTF">2023-12-06T14:43:57Z</dcterms:modified>
  <dc:identifier>DAFxazMJPpw</dc:identifier>
</cp:coreProperties>
</file>

<file path=docProps/thumbnail.jpeg>
</file>